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93" r:id="rId2"/>
    <p:sldId id="294" r:id="rId3"/>
    <p:sldId id="368" r:id="rId4"/>
    <p:sldId id="369" r:id="rId5"/>
    <p:sldId id="373" r:id="rId6"/>
    <p:sldId id="359" r:id="rId7"/>
    <p:sldId id="386" r:id="rId8"/>
    <p:sldId id="357" r:id="rId9"/>
    <p:sldId id="365" r:id="rId10"/>
    <p:sldId id="367" r:id="rId11"/>
    <p:sldId id="380" r:id="rId12"/>
    <p:sldId id="382" r:id="rId13"/>
    <p:sldId id="384" r:id="rId14"/>
    <p:sldId id="321" r:id="rId15"/>
    <p:sldId id="37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A50021"/>
    <a:srgbClr val="003399"/>
    <a:srgbClr val="DDDDDD"/>
    <a:srgbClr val="ECECE0"/>
    <a:srgbClr val="000099"/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 varScale="1">
        <p:scale>
          <a:sx n="82" d="100"/>
          <a:sy n="82" d="100"/>
        </p:scale>
        <p:origin x="1445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1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BB11FFF-2F3E-4457-9381-75B018DA3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07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6C13BFC-346B-41A6-8507-97D3DB176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58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A3451-AFE0-43F9-883F-96502CF20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58763"/>
            <a:ext cx="2057400" cy="5918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58763"/>
            <a:ext cx="6019800" cy="5918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F1944-375F-47BA-AEAA-5ED845BB0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4038600" cy="4652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52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1AA52-D143-4170-A043-AA64EE2EFD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ru-RU" noProof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26CA0-3634-47CE-BB22-FCDA473B7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ru-RU" noProof="0"/>
              <a:t>Вставка диаграммы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14FED-9D93-4AF2-8C2E-6FA366CAD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ru-RU" noProof="0"/>
              <a:t>Вставка рисунка SmartArt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D2FA2-EEE7-4D04-ABBB-A99F19958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555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67528-8A79-449E-9AC4-D18799AE61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65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5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5F408-C042-4D76-AF3E-402D59914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14C45-EE6D-4518-ACB0-08438EFD9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5CC05-2F8C-4177-802B-A6D02094C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A1E13-2263-4F24-BE64-DB8A57BCA3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3C037-B684-473A-99F5-5A8F5DB116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ACB4D-45ED-4585-B10A-DC1AD6D4F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F5DB9-9B86-4AEA-9F3F-8DEA9743C0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286000" y="0"/>
            <a:ext cx="2287588" cy="6858000"/>
            <a:chOff x="1440" y="0"/>
            <a:chExt cx="1441" cy="3125"/>
          </a:xfrm>
        </p:grpSpPr>
        <p:sp>
          <p:nvSpPr>
            <p:cNvPr id="1032" name="Rectangle 8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 userDrawn="1"/>
          </p:nvSpPr>
          <p:spPr bwMode="ltGray">
            <a:xfrm>
              <a:off x="1681" y="0"/>
              <a:ext cx="1053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  <a:alpha val="0"/>
                  </a:schemeClr>
                </a:gs>
                <a:gs pos="5000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grpSp>
        <p:nvGrpSpPr>
          <p:cNvPr id="1035" name="Group 11"/>
          <p:cNvGrpSpPr>
            <a:grpSpLocks/>
          </p:cNvGrpSpPr>
          <p:nvPr/>
        </p:nvGrpSpPr>
        <p:grpSpPr bwMode="auto">
          <a:xfrm>
            <a:off x="4575175" y="0"/>
            <a:ext cx="2286000" cy="5137150"/>
            <a:chOff x="2882" y="0"/>
            <a:chExt cx="1440" cy="2341"/>
          </a:xfrm>
        </p:grpSpPr>
        <p:sp>
          <p:nvSpPr>
            <p:cNvPr id="2" name="Rectangle 12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81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  <a:alpha val="0"/>
                  </a:schemeClr>
                </a:gs>
                <a:gs pos="5000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grpSp>
        <p:nvGrpSpPr>
          <p:cNvPr id="1039" name="Group 15"/>
          <p:cNvGrpSpPr>
            <a:grpSpLocks/>
          </p:cNvGrpSpPr>
          <p:nvPr/>
        </p:nvGrpSpPr>
        <p:grpSpPr bwMode="auto">
          <a:xfrm>
            <a:off x="6858000" y="0"/>
            <a:ext cx="2286000" cy="6831013"/>
            <a:chOff x="4320" y="0"/>
            <a:chExt cx="1440" cy="3113"/>
          </a:xfrm>
        </p:grpSpPr>
        <p:sp>
          <p:nvSpPr>
            <p:cNvPr id="1040" name="Rectangle 16"/>
            <p:cNvSpPr>
              <a:spLocks noChangeArrowheads="1"/>
            </p:cNvSpPr>
            <p:nvPr userDrawn="1"/>
          </p:nvSpPr>
          <p:spPr bwMode="ltGray">
            <a:xfrm>
              <a:off x="4320" y="0"/>
              <a:ext cx="112" cy="2655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  <a:alpha val="0"/>
                  </a:schemeClr>
                </a:gs>
                <a:gs pos="50000">
                  <a:schemeClr val="folHlink">
                    <a:alpha val="20000"/>
                  </a:schemeClr>
                </a:gs>
                <a:gs pos="100000">
                  <a:schemeClr val="fol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grpSp>
          <p:nvGrpSpPr>
            <p:cNvPr id="1056" name="Group 17"/>
            <p:cNvGrpSpPr>
              <a:grpSpLocks/>
            </p:cNvGrpSpPr>
            <p:nvPr userDrawn="1"/>
          </p:nvGrpSpPr>
          <p:grpSpPr bwMode="auto">
            <a:xfrm>
              <a:off x="4320" y="0"/>
              <a:ext cx="1440" cy="3113"/>
              <a:chOff x="4320" y="0"/>
              <a:chExt cx="1440" cy="3113"/>
            </a:xfrm>
          </p:grpSpPr>
          <p:sp>
            <p:nvSpPr>
              <p:cNvPr id="1042" name="Rectangle 18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 userDrawn="1"/>
            </p:nvSpPr>
            <p:spPr bwMode="ltGray">
              <a:xfrm>
                <a:off x="5420" y="0"/>
                <a:ext cx="340" cy="2655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  <a:gs pos="5000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</p:grpSp>
      <p:grpSp>
        <p:nvGrpSpPr>
          <p:cNvPr id="1045" name="Group 21"/>
          <p:cNvGrpSpPr>
            <a:grpSpLocks/>
          </p:cNvGrpSpPr>
          <p:nvPr/>
        </p:nvGrpSpPr>
        <p:grpSpPr bwMode="auto">
          <a:xfrm>
            <a:off x="0" y="0"/>
            <a:ext cx="2286000" cy="5135563"/>
            <a:chOff x="0" y="0"/>
            <a:chExt cx="1440" cy="2340"/>
          </a:xfrm>
        </p:grpSpPr>
        <p:sp>
          <p:nvSpPr>
            <p:cNvPr id="1046" name="Rectangle 22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47" name="Rectangle 23"/>
            <p:cNvSpPr>
              <a:spLocks noChangeArrowheads="1"/>
            </p:cNvSpPr>
            <p:nvPr userDrawn="1"/>
          </p:nvSpPr>
          <p:spPr bwMode="ltGray">
            <a:xfrm>
              <a:off x="1338" y="0"/>
              <a:ext cx="102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48" name="Rectangle 24"/>
            <p:cNvSpPr>
              <a:spLocks noChangeArrowheads="1"/>
            </p:cNvSpPr>
            <p:nvPr userDrawn="1"/>
          </p:nvSpPr>
          <p:spPr bwMode="ltGray">
            <a:xfrm>
              <a:off x="0" y="0"/>
              <a:ext cx="486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49" name="Rectangle 25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grpSp>
        <p:nvGrpSpPr>
          <p:cNvPr id="1069" name="Group 45"/>
          <p:cNvGrpSpPr>
            <a:grpSpLocks/>
          </p:cNvGrpSpPr>
          <p:nvPr/>
        </p:nvGrpSpPr>
        <p:grpSpPr bwMode="auto">
          <a:xfrm>
            <a:off x="0" y="0"/>
            <a:ext cx="9144000" cy="171450"/>
            <a:chOff x="0" y="0"/>
            <a:chExt cx="5760" cy="108"/>
          </a:xfrm>
        </p:grpSpPr>
        <p:sp>
          <p:nvSpPr>
            <p:cNvPr id="1050" name="Rectangle 26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10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1" name="Rectangle 27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10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2" name="Rectangle 28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10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3" name="Rectangle 29"/>
            <p:cNvSpPr>
              <a:spLocks noChangeArrowheads="1"/>
            </p:cNvSpPr>
            <p:nvPr userDrawn="1"/>
          </p:nvSpPr>
          <p:spPr bwMode="gray">
            <a:xfrm>
              <a:off x="4320" y="0"/>
              <a:ext cx="1440" cy="10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3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524000"/>
            <a:ext cx="8229600" cy="465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88073C2A-C0E3-47CE-85E1-66EAC2D42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0" y="176213"/>
            <a:ext cx="7696200" cy="1117600"/>
            <a:chOff x="0" y="111"/>
            <a:chExt cx="4848" cy="768"/>
          </a:xfrm>
        </p:grpSpPr>
        <p:sp>
          <p:nvSpPr>
            <p:cNvPr id="1063" name="Rectangle 39"/>
            <p:cNvSpPr>
              <a:spLocks noChangeArrowheads="1"/>
            </p:cNvSpPr>
            <p:nvPr userDrawn="1"/>
          </p:nvSpPr>
          <p:spPr bwMode="hidden">
            <a:xfrm rot="-5400000">
              <a:off x="2394" y="-1578"/>
              <a:ext cx="60" cy="484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tint val="0"/>
                    <a:invGamma/>
                    <a:alpha val="0"/>
                  </a:srgbClr>
                </a:gs>
                <a:gs pos="50000">
                  <a:srgbClr val="FFFFFF">
                    <a:alpha val="35001"/>
                  </a:srgbClr>
                </a:gs>
                <a:gs pos="100000">
                  <a:srgbClr val="FFFFFF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grpSp>
          <p:nvGrpSpPr>
            <p:cNvPr id="1041" name="Group 44"/>
            <p:cNvGrpSpPr>
              <a:grpSpLocks/>
            </p:cNvGrpSpPr>
            <p:nvPr userDrawn="1"/>
          </p:nvGrpSpPr>
          <p:grpSpPr bwMode="auto">
            <a:xfrm>
              <a:off x="0" y="111"/>
              <a:ext cx="4327" cy="768"/>
              <a:chOff x="0" y="111"/>
              <a:chExt cx="4327" cy="768"/>
            </a:xfrm>
          </p:grpSpPr>
          <p:sp>
            <p:nvSpPr>
              <p:cNvPr id="1065" name="Rectangle 41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 userDrawn="1"/>
            </p:nvSpPr>
            <p:spPr bwMode="hidden">
              <a:xfrm rot="-5400000">
                <a:off x="1754" y="-1643"/>
                <a:ext cx="181" cy="3690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tint val="0"/>
                      <a:invGamma/>
                      <a:alpha val="0"/>
                    </a:srgbClr>
                  </a:gs>
                  <a:gs pos="5000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67" name="Rectangle 43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</p:grpSp>
      <p:sp>
        <p:nvSpPr>
          <p:cNvPr id="103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58763"/>
            <a:ext cx="73152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71" name="Rectangle 47"/>
          <p:cNvSpPr>
            <a:spLocks noChangeArrowheads="1"/>
          </p:cNvSpPr>
          <p:nvPr/>
        </p:nvSpPr>
        <p:spPr bwMode="gray">
          <a:xfrm>
            <a:off x="0" y="6751638"/>
            <a:ext cx="9144000" cy="10636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  <p:sldLayoutId id="2147483663" r:id="rId15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00" fill="hold"/>
                                        <p:tgtEl>
                                          <p:spTgt spid="1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700"/>
                                        <p:tgtEl>
                                          <p:spTgt spid="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WordArt 4"/>
          <p:cNvSpPr>
            <a:spLocks noChangeArrowheads="1" noChangeShapeType="1" noTextEdit="1"/>
          </p:cNvSpPr>
          <p:nvPr/>
        </p:nvSpPr>
        <p:spPr bwMode="auto">
          <a:xfrm>
            <a:off x="683568" y="620688"/>
            <a:ext cx="8093075" cy="36004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/>
            <a:endParaRPr lang="ru-RU" sz="4000" b="1" kern="1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cs typeface="Arial"/>
            </a:endParaRPr>
          </a:p>
          <a:p>
            <a:pPr algn="ctr"/>
            <a:endParaRPr lang="ru-RU" sz="4000" b="1" kern="1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cs typeface="Arial"/>
            </a:endParaRPr>
          </a:p>
          <a:p>
            <a:pPr algn="ctr"/>
            <a:r>
              <a:rPr lang="ru-RU" sz="40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Arial"/>
              </a:rPr>
              <a:t>Комплектование МДОО</a:t>
            </a:r>
          </a:p>
          <a:p>
            <a:pPr algn="ctr"/>
            <a:r>
              <a:rPr lang="ru-RU" sz="40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Arial"/>
              </a:rPr>
              <a:t>Ленинского района г</a:t>
            </a:r>
            <a:r>
              <a:rPr lang="ru-RU" sz="40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. Екатеринбурга </a:t>
            </a:r>
          </a:p>
          <a:p>
            <a:pPr algn="ctr"/>
            <a:r>
              <a:rPr lang="en-US" sz="40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202</a:t>
            </a:r>
            <a:r>
              <a:rPr lang="ru-RU" sz="40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Arial"/>
              </a:rPr>
              <a:t>3</a:t>
            </a:r>
            <a:r>
              <a:rPr lang="en-US" sz="40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-202</a:t>
            </a:r>
            <a:r>
              <a:rPr lang="ru-RU" sz="40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Arial"/>
              </a:rPr>
              <a:t>4</a:t>
            </a:r>
            <a:r>
              <a:rPr lang="ru-RU" sz="40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 учебный год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11560" y="332655"/>
            <a:ext cx="792088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Перевод обучающихся из одной организации в другую осуществляется на основании приказа Министерства образования и науки Российской Федерации от 28.12.2015 № 1527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 направленности».</a:t>
            </a:r>
          </a:p>
          <a:p>
            <a:pPr indent="449580" algn="just">
              <a:spcAft>
                <a:spcPts val="0"/>
              </a:spcAft>
            </a:pP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Процедура перевода ребёнка из одной МДОО в другую осуществляется по инициативе родителей (законных представителей) при наличии свободных мест в выбранной образовательной организации и условии, что ребёнок является воспитанником детского сада и уже обучается по образовательной программе дошкольного образования соответствующего возраста.</a:t>
            </a:r>
          </a:p>
          <a:p>
            <a:pPr indent="449580" algn="just">
              <a:spcAft>
                <a:spcPts val="0"/>
              </a:spcAft>
            </a:pPr>
            <a:r>
              <a:rPr lang="ru-RU" dirty="0">
                <a:latin typeface="Liberation Serif" panose="02020603050405020304" pitchFamily="18" charset="0"/>
              </a:rPr>
              <a:t>Для получения информации о наличии свободных мест в МДОО и подачи заявления на перевод из одной МДОО в другую МДОО родителям (законным представителям) необходимо воспользоваться электронным сервисом «Переводы в детских садах», размещенном в Личном кабинете официального портала города Екатеринбурга (</a:t>
            </a:r>
            <a:r>
              <a:rPr lang="ru-RU" dirty="0" err="1">
                <a:latin typeface="Liberation Serif" panose="02020603050405020304" pitchFamily="18" charset="0"/>
              </a:rPr>
              <a:t>кабинет.екатеринбург.рф</a:t>
            </a:r>
            <a:r>
              <a:rPr lang="ru-RU" dirty="0">
                <a:latin typeface="Liberation Serif" panose="02020603050405020304" pitchFamily="18" charset="0"/>
              </a:rPr>
              <a:t>/</a:t>
            </a:r>
            <a:r>
              <a:rPr lang="ru-RU" dirty="0" err="1">
                <a:latin typeface="Liberation Serif" panose="02020603050405020304" pitchFamily="18" charset="0"/>
              </a:rPr>
              <a:t>childtransfer</a:t>
            </a:r>
            <a:r>
              <a:rPr lang="ru-RU" dirty="0">
                <a:latin typeface="Liberation Serif" panose="02020603050405020304" pitchFamily="18" charset="0"/>
              </a:rPr>
              <a:t>).</a:t>
            </a:r>
          </a:p>
          <a:p>
            <a:pPr indent="449580" algn="just">
              <a:spcAft>
                <a:spcPts val="0"/>
              </a:spcAft>
            </a:pPr>
            <a:endParaRPr lang="ru-RU" sz="1600" dirty="0">
              <a:effectLst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1011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332656"/>
            <a:ext cx="7739137" cy="5760639"/>
          </a:xfrm>
        </p:spPr>
        <p:txBody>
          <a:bodyPr/>
          <a:lstStyle/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(законные представители) ребенка, которому на 1 сентября следующего учебного года не исполнилось полных 7 лет, отсутствуют противопоказания по здоровью, в том числе рекомендации территориальной психолого-медико-педагогической комиссии о необходимости обучения по адаптированной программе дошкольного образования, после отчисления ребенка из детского сада (при завершении договора об образовании или раньше), могут обратиться в управление образования по месту жительства или в МФЦ с заявлением «на смену МДОО», с учетом установленных периодов комплектования муниципальных дошкольных образовательных организаций.</a:t>
            </a:r>
          </a:p>
          <a:p>
            <a:endParaRPr lang="ru-RU" sz="1600" dirty="0">
              <a:latin typeface="Liberation Serif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8775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593920"/>
              </p:ext>
            </p:extLst>
          </p:nvPr>
        </p:nvGraphicFramePr>
        <p:xfrm>
          <a:off x="1763688" y="2492896"/>
          <a:ext cx="5879976" cy="4011643"/>
        </p:xfrm>
        <a:graphic>
          <a:graphicData uri="http://schemas.openxmlformats.org/drawingml/2006/table">
            <a:tbl>
              <a:tblPr/>
              <a:tblGrid>
                <a:gridCol w="1025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11824">
                  <a:extLst>
                    <a:ext uri="{9D8B030D-6E8A-4147-A177-3AD203B41FA5}">
                      <a16:colId xmlns:a16="http://schemas.microsoft.com/office/drawing/2014/main" val="2871090822"/>
                    </a:ext>
                  </a:extLst>
                </a:gridCol>
              </a:tblGrid>
              <a:tr h="1910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формы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089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24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Семейный клуб» </a:t>
                      </a:r>
                      <a:r>
                        <a:rPr lang="ru-RU" sz="1200" dirty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на территории МДОО № 209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59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«Центр игровой поддержки и организации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психилого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-педагогического сопровождения ребёнка. Первые шаги»</a:t>
                      </a:r>
                      <a:r>
                        <a:rPr lang="ru-RU" sz="1200" dirty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 на территории МДОО № 233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1089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97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Группа «Вместе с мамой» </a:t>
                      </a:r>
                      <a:r>
                        <a:rPr lang="ru-RU" sz="1200" dirty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на территории МДОО № 365, 465, 561, 573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24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«Родительские сборы» </a:t>
                      </a:r>
                      <a:r>
                        <a:rPr lang="ru-RU" sz="1200" dirty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в МДОО №23 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24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Волонтерство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» </a:t>
                      </a:r>
                      <a:r>
                        <a:rPr lang="ru-RU" sz="1200" dirty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на территории МДОО № 46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1401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«Летний (зимний) детско-родительский лагерь»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«Летний (зимний) детско-родительский лагерь»</a:t>
                      </a:r>
                      <a:r>
                        <a:rPr lang="ru-RU" sz="1200" dirty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 в МДОО № 38 </a:t>
                      </a:r>
                      <a:endParaRPr lang="ru-RU" sz="12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9556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«Лето-парк»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«Лето-парк» в МДОО № 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61841659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03648" y="764704"/>
            <a:ext cx="64807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 МДОО Ленинского района организованы 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ЛЕТ, о работе которых можно узнать на официальных сайтах МДОО в сети «Интернет»</a:t>
            </a:r>
          </a:p>
        </p:txBody>
      </p:sp>
    </p:spTree>
    <p:extLst>
      <p:ext uri="{BB962C8B-B14F-4D97-AF65-F5344CB8AC3E}">
        <p14:creationId xmlns:p14="http://schemas.microsoft.com/office/powerpoint/2010/main" val="189510534"/>
      </p:ext>
    </p:extLst>
  </p:cSld>
  <p:clrMapOvr>
    <a:masterClrMapping/>
  </p:clrMapOvr>
  <p:transition spd="med"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66617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 вариативных</a:t>
                      </a:r>
                      <a:r>
                        <a:rPr lang="ru-RU" sz="120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игровой стенд»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8688" algn="l"/>
              </a:tabLst>
            </a:pPr>
            <a:r>
              <a:rPr kumimoji="0" 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</a:p>
        </p:txBody>
      </p:sp>
    </p:spTree>
    <p:extLst>
      <p:ext uri="{BB962C8B-B14F-4D97-AF65-F5344CB8AC3E}">
        <p14:creationId xmlns:p14="http://schemas.microsoft.com/office/powerpoint/2010/main" val="377746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8892480" cy="863823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rgbClr val="A5002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Изменения процедуры 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при комплектовании МДОО: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gray">
          <a:xfrm rot="3419336">
            <a:off x="7204075" y="1517651"/>
            <a:ext cx="923925" cy="10033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gray">
          <a:xfrm rot="3419336">
            <a:off x="2235200" y="2884488"/>
            <a:ext cx="923925" cy="10033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gray">
          <a:xfrm rot="3419336">
            <a:off x="3027362" y="4110038"/>
            <a:ext cx="923925" cy="10033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gray">
          <a:xfrm rot="3419336">
            <a:off x="4395787" y="3244851"/>
            <a:ext cx="923925" cy="10033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0" name="Line 8"/>
          <p:cNvSpPr>
            <a:spLocks noChangeShapeType="1"/>
          </p:cNvSpPr>
          <p:nvPr/>
        </p:nvSpPr>
        <p:spPr bwMode="auto">
          <a:xfrm>
            <a:off x="2987675" y="3860800"/>
            <a:ext cx="215900" cy="360363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V="1">
            <a:off x="4067175" y="4005263"/>
            <a:ext cx="433388" cy="287337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V="1">
            <a:off x="6877050" y="2276475"/>
            <a:ext cx="431800" cy="288925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928687" y="4870450"/>
            <a:ext cx="281157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000" b="1" dirty="0">
                <a:solidFill>
                  <a:srgbClr val="000000"/>
                </a:solidFill>
              </a:rPr>
              <a:t>Обеспечение «прозрачности» и открытости процедуры распределения мест;</a:t>
            </a:r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gray">
          <a:xfrm rot="3419336">
            <a:off x="5764212" y="2381251"/>
            <a:ext cx="923925" cy="10033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6" name="Rectangle 14"/>
          <p:cNvSpPr>
            <a:spLocks noChangeArrowheads="1"/>
          </p:cNvSpPr>
          <p:nvPr/>
        </p:nvSpPr>
        <p:spPr bwMode="gray">
          <a:xfrm rot="3419336">
            <a:off x="1587500" y="1804988"/>
            <a:ext cx="923925" cy="10033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22224" y="1436509"/>
            <a:ext cx="181292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>
                <a:solidFill>
                  <a:srgbClr val="000000"/>
                </a:solidFill>
              </a:rPr>
              <a:t>Закрепление территорий за МДОО </a:t>
            </a:r>
          </a:p>
          <a:p>
            <a:pPr eaLnBrk="0" hangingPunct="0"/>
            <a:r>
              <a:rPr lang="ru-RU" b="1" dirty="0">
                <a:solidFill>
                  <a:srgbClr val="000000"/>
                </a:solidFill>
              </a:rPr>
              <a:t>(с 01.04.2014); </a:t>
            </a:r>
          </a:p>
        </p:txBody>
      </p:sp>
      <p:sp>
        <p:nvSpPr>
          <p:cNvPr id="54288" name="AutoShape 16"/>
          <p:cNvSpPr>
            <a:spLocks noChangeArrowheads="1"/>
          </p:cNvSpPr>
          <p:nvPr/>
        </p:nvSpPr>
        <p:spPr bwMode="auto">
          <a:xfrm>
            <a:off x="1835150" y="2060575"/>
            <a:ext cx="503238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9" name="AutoShape 17"/>
          <p:cNvSpPr>
            <a:spLocks noChangeArrowheads="1"/>
          </p:cNvSpPr>
          <p:nvPr/>
        </p:nvSpPr>
        <p:spPr bwMode="auto">
          <a:xfrm>
            <a:off x="4645025" y="3500438"/>
            <a:ext cx="503238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0" name="AutoShape 18"/>
          <p:cNvSpPr>
            <a:spLocks noChangeArrowheads="1"/>
          </p:cNvSpPr>
          <p:nvPr/>
        </p:nvSpPr>
        <p:spPr bwMode="auto">
          <a:xfrm>
            <a:off x="2484438" y="3141663"/>
            <a:ext cx="503237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1" name="AutoShape 19"/>
          <p:cNvSpPr>
            <a:spLocks noChangeArrowheads="1"/>
          </p:cNvSpPr>
          <p:nvPr/>
        </p:nvSpPr>
        <p:spPr bwMode="auto">
          <a:xfrm>
            <a:off x="3276600" y="4365625"/>
            <a:ext cx="503238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2" name="AutoShape 20"/>
          <p:cNvSpPr>
            <a:spLocks noChangeArrowheads="1"/>
          </p:cNvSpPr>
          <p:nvPr/>
        </p:nvSpPr>
        <p:spPr bwMode="auto">
          <a:xfrm>
            <a:off x="6011863" y="2636838"/>
            <a:ext cx="503237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3" name="AutoShape 21"/>
          <p:cNvSpPr>
            <a:spLocks noChangeArrowheads="1"/>
          </p:cNvSpPr>
          <p:nvPr/>
        </p:nvSpPr>
        <p:spPr bwMode="auto">
          <a:xfrm>
            <a:off x="7453313" y="1700213"/>
            <a:ext cx="503237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4306301" y="4694544"/>
            <a:ext cx="23486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>
                <a:solidFill>
                  <a:srgbClr val="000000"/>
                </a:solidFill>
              </a:rPr>
              <a:t>Предоставление дошкольного образования для детей с 2 - х лет;</a:t>
            </a:r>
          </a:p>
        </p:txBody>
      </p:sp>
      <p:sp>
        <p:nvSpPr>
          <p:cNvPr id="54295" name="Line 23"/>
          <p:cNvSpPr>
            <a:spLocks noChangeShapeType="1"/>
          </p:cNvSpPr>
          <p:nvPr/>
        </p:nvSpPr>
        <p:spPr bwMode="auto">
          <a:xfrm>
            <a:off x="2339975" y="2708275"/>
            <a:ext cx="200025" cy="284163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7221923" y="2732355"/>
            <a:ext cx="223291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1600" b="1" dirty="0">
                <a:solidFill>
                  <a:srgbClr val="000000"/>
                </a:solidFill>
              </a:rPr>
              <a:t>Включение руководителей МДОО в работу с системой АИС «Образование».</a:t>
            </a: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2987675" y="2019301"/>
            <a:ext cx="269716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>
                <a:solidFill>
                  <a:srgbClr val="000000"/>
                </a:solidFill>
              </a:rPr>
              <a:t>Автоматизированное распределение мест;</a:t>
            </a:r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5627277" y="3825765"/>
            <a:ext cx="23848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>
                <a:solidFill>
                  <a:srgbClr val="000000"/>
                </a:solidFill>
              </a:rPr>
              <a:t>Процедура информирования;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4299" name="Line 27"/>
          <p:cNvSpPr>
            <a:spLocks noChangeShapeType="1"/>
          </p:cNvSpPr>
          <p:nvPr/>
        </p:nvSpPr>
        <p:spPr bwMode="auto">
          <a:xfrm flipV="1">
            <a:off x="5364163" y="3213100"/>
            <a:ext cx="431800" cy="288925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4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"/>
                                        <p:tgtEl>
                                          <p:spTgt spid="54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75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5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5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5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5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75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5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25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75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5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5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250"/>
                                        <p:tgtEl>
                                          <p:spTgt spid="5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75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animBg="1"/>
      <p:bldP spid="54276" grpId="0" animBg="1"/>
      <p:bldP spid="54276" grpId="1" animBg="1"/>
      <p:bldP spid="54278" grpId="0" animBg="1"/>
      <p:bldP spid="54279" grpId="0" animBg="1"/>
      <p:bldP spid="54284" grpId="0"/>
      <p:bldP spid="54285" grpId="0" animBg="1"/>
      <p:bldP spid="54286" grpId="0" animBg="1"/>
      <p:bldP spid="54288" grpId="0" animBg="1"/>
      <p:bldP spid="54289" grpId="0" animBg="1"/>
      <p:bldP spid="54290" grpId="0" animBg="1"/>
      <p:bldP spid="54291" grpId="0" animBg="1"/>
      <p:bldP spid="54292" grpId="0" animBg="1"/>
      <p:bldP spid="54293" grpId="0" animBg="1"/>
      <p:bldP spid="54294" grpId="0"/>
      <p:bldP spid="54296" grpId="0"/>
      <p:bldP spid="54297" grpId="0"/>
      <p:bldP spid="5429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1475656" y="5670568"/>
            <a:ext cx="7560840" cy="1058215"/>
          </a:xfrm>
          <a:prstGeom prst="roundRect">
            <a:avLst/>
          </a:prstGeom>
          <a:solidFill>
            <a:srgbClr val="DDDDDD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178" name="Rectangle 2"/>
          <p:cNvSpPr>
            <a:spLocks noGrp="1"/>
          </p:cNvSpPr>
          <p:nvPr>
            <p:ph type="title" idx="4294967295"/>
          </p:nvPr>
        </p:nvSpPr>
        <p:spPr>
          <a:xfrm>
            <a:off x="1973618" y="228600"/>
            <a:ext cx="6990870" cy="914400"/>
          </a:xfr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76200" cmpd="tri">
            <a:solidFill>
              <a:srgbClr val="CC00FF"/>
            </a:solidFill>
          </a:ln>
        </p:spPr>
        <p:txBody>
          <a:bodyPr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Модель работы по зачислению детей в МДОО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 rot="642469">
            <a:off x="390807" y="564673"/>
            <a:ext cx="1928323" cy="40269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Цикличность</a:t>
            </a:r>
          </a:p>
        </p:txBody>
      </p:sp>
      <p:sp>
        <p:nvSpPr>
          <p:cNvPr id="50195" name="Text Box 19"/>
          <p:cNvSpPr txBox="1">
            <a:spLocks noChangeArrowheads="1"/>
          </p:cNvSpPr>
          <p:nvPr/>
        </p:nvSpPr>
        <p:spPr bwMode="auto">
          <a:xfrm>
            <a:off x="75233" y="2503553"/>
            <a:ext cx="2408535" cy="2677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eaLnBrk="0" hangingPunct="0">
              <a:buFontTx/>
              <a:buChar char="-"/>
            </a:pPr>
            <a:r>
              <a:rPr lang="ru-RU" sz="1400" b="1" dirty="0">
                <a:hlinkClick r:id="" action="ppaction://noaction"/>
              </a:rPr>
              <a:t>Направление в МДОО списков детей;</a:t>
            </a:r>
            <a:endParaRPr lang="ru-RU" sz="1400" b="1" dirty="0"/>
          </a:p>
          <a:p>
            <a:pPr marL="285750" indent="-285750" eaLnBrk="0" hangingPunct="0">
              <a:buFontTx/>
              <a:buChar char="-"/>
            </a:pPr>
            <a:r>
              <a:rPr lang="ru-RU" sz="1400" b="1" dirty="0"/>
              <a:t>Прием и регистрация заявлений на смену;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/>
              <a:t>Анализ данных о количестве зачисленных детей и количестве вакантных мест;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/>
              <a:t>Формирование списков к заседанию комиссии.</a:t>
            </a:r>
            <a:endParaRPr lang="en-US" sz="1400" b="1" dirty="0"/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1973618" y="5721999"/>
            <a:ext cx="7062878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000" b="1" dirty="0"/>
              <a:t>Результат: оказание услуги по предоставлению дошкольного образования</a:t>
            </a:r>
            <a:endParaRPr lang="en-US" sz="2000" b="1" dirty="0"/>
          </a:p>
        </p:txBody>
      </p:sp>
      <p:sp>
        <p:nvSpPr>
          <p:cNvPr id="50223" name="Rectangle 47"/>
          <p:cNvSpPr>
            <a:spLocks noChangeArrowheads="1"/>
          </p:cNvSpPr>
          <p:nvPr/>
        </p:nvSpPr>
        <p:spPr bwMode="auto">
          <a:xfrm>
            <a:off x="75233" y="2385047"/>
            <a:ext cx="2619829" cy="3810336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225" name="AutoShape 49"/>
          <p:cNvSpPr>
            <a:spLocks noChangeArrowheads="1"/>
          </p:cNvSpPr>
          <p:nvPr/>
        </p:nvSpPr>
        <p:spPr bwMode="auto">
          <a:xfrm>
            <a:off x="1905000" y="5029200"/>
            <a:ext cx="1371600" cy="457200"/>
          </a:xfrm>
          <a:prstGeom prst="downArrow">
            <a:avLst>
              <a:gd name="adj1" fmla="val 39657"/>
              <a:gd name="adj2" fmla="val 38069"/>
            </a:avLst>
          </a:prstGeom>
          <a:gradFill rotWithShape="1">
            <a:gsLst>
              <a:gs pos="0">
                <a:schemeClr val="tx1"/>
              </a:gs>
              <a:gs pos="100000">
                <a:schemeClr val="bg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227" name="AutoShape 51"/>
          <p:cNvSpPr>
            <a:spLocks noChangeArrowheads="1"/>
          </p:cNvSpPr>
          <p:nvPr/>
        </p:nvSpPr>
        <p:spPr bwMode="auto">
          <a:xfrm>
            <a:off x="5867400" y="5029200"/>
            <a:ext cx="1371600" cy="457200"/>
          </a:xfrm>
          <a:prstGeom prst="downArrow">
            <a:avLst>
              <a:gd name="adj1" fmla="val 39657"/>
              <a:gd name="adj2" fmla="val 38069"/>
            </a:avLst>
          </a:prstGeom>
          <a:gradFill rotWithShape="1">
            <a:gsLst>
              <a:gs pos="0">
                <a:schemeClr val="tx1"/>
              </a:gs>
              <a:gs pos="100000">
                <a:schemeClr val="bg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239" name="AutoShape 63"/>
          <p:cNvSpPr>
            <a:spLocks noChangeArrowheads="1"/>
          </p:cNvSpPr>
          <p:nvPr/>
        </p:nvSpPr>
        <p:spPr bwMode="auto">
          <a:xfrm>
            <a:off x="63500" y="1242047"/>
            <a:ext cx="2133600" cy="1143000"/>
          </a:xfrm>
          <a:prstGeom prst="downArrow">
            <a:avLst>
              <a:gd name="adj1" fmla="val 74704"/>
              <a:gd name="adj2" fmla="val 47046"/>
            </a:avLst>
          </a:prstGeom>
          <a:gradFill rotWithShape="1">
            <a:gsLst>
              <a:gs pos="0">
                <a:schemeClr val="tx1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b="1" dirty="0">
              <a:solidFill>
                <a:srgbClr val="CCFFFF"/>
              </a:solidFill>
            </a:endParaRPr>
          </a:p>
          <a:p>
            <a:pPr algn="ctr"/>
            <a:r>
              <a:rPr lang="ru-RU" b="1" dirty="0">
                <a:solidFill>
                  <a:srgbClr val="CCFFFF"/>
                </a:solidFill>
              </a:rPr>
              <a:t>Управление </a:t>
            </a:r>
          </a:p>
          <a:p>
            <a:pPr algn="ctr"/>
            <a:r>
              <a:rPr lang="ru-RU" b="1" dirty="0">
                <a:solidFill>
                  <a:srgbClr val="CCFFFF"/>
                </a:solidFill>
              </a:rPr>
              <a:t>образования</a:t>
            </a:r>
          </a:p>
        </p:txBody>
      </p:sp>
      <p:sp>
        <p:nvSpPr>
          <p:cNvPr id="50240" name="AutoShape 64"/>
          <p:cNvSpPr>
            <a:spLocks noChangeArrowheads="1"/>
          </p:cNvSpPr>
          <p:nvPr/>
        </p:nvSpPr>
        <p:spPr bwMode="auto">
          <a:xfrm>
            <a:off x="3180118" y="1169988"/>
            <a:ext cx="2133600" cy="1143000"/>
          </a:xfrm>
          <a:prstGeom prst="downArrow">
            <a:avLst>
              <a:gd name="adj1" fmla="val 74704"/>
              <a:gd name="adj2" fmla="val 47046"/>
            </a:avLst>
          </a:prstGeom>
          <a:gradFill rotWithShape="1">
            <a:gsLst>
              <a:gs pos="0">
                <a:schemeClr val="tx1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rgbClr val="CCFFFF"/>
                </a:solidFill>
              </a:rPr>
              <a:t>МДОО</a:t>
            </a:r>
          </a:p>
        </p:txBody>
      </p:sp>
      <p:sp>
        <p:nvSpPr>
          <p:cNvPr id="50242" name="AutoShape 66"/>
          <p:cNvSpPr>
            <a:spLocks noChangeArrowheads="1"/>
          </p:cNvSpPr>
          <p:nvPr/>
        </p:nvSpPr>
        <p:spPr bwMode="auto">
          <a:xfrm>
            <a:off x="3733800" y="5029200"/>
            <a:ext cx="1371600" cy="457200"/>
          </a:xfrm>
          <a:prstGeom prst="downArrow">
            <a:avLst>
              <a:gd name="adj1" fmla="val 39657"/>
              <a:gd name="adj2" fmla="val 38069"/>
            </a:avLst>
          </a:prstGeom>
          <a:gradFill rotWithShape="1">
            <a:gsLst>
              <a:gs pos="0">
                <a:schemeClr val="tx1"/>
              </a:gs>
              <a:gs pos="100000">
                <a:schemeClr val="bg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244" name="AutoShape 68"/>
          <p:cNvSpPr>
            <a:spLocks noChangeArrowheads="1"/>
          </p:cNvSpPr>
          <p:nvPr/>
        </p:nvSpPr>
        <p:spPr bwMode="auto">
          <a:xfrm>
            <a:off x="0" y="6227151"/>
            <a:ext cx="1828800" cy="533400"/>
          </a:xfrm>
          <a:prstGeom prst="wedgeRoundRectCallout">
            <a:avLst>
              <a:gd name="adj1" fmla="val 136458"/>
              <a:gd name="adj2" fmla="val -20327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dirty="0">
                <a:solidFill>
                  <a:srgbClr val="6600CC"/>
                </a:solidFill>
              </a:rPr>
              <a:t>Соблюдение законодательства</a:t>
            </a:r>
          </a:p>
        </p:txBody>
      </p:sp>
      <p:sp>
        <p:nvSpPr>
          <p:cNvPr id="50245" name="AutoShape 69"/>
          <p:cNvSpPr>
            <a:spLocks noChangeArrowheads="1"/>
          </p:cNvSpPr>
          <p:nvPr/>
        </p:nvSpPr>
        <p:spPr bwMode="auto">
          <a:xfrm>
            <a:off x="7239000" y="4845032"/>
            <a:ext cx="1905001" cy="737649"/>
          </a:xfrm>
          <a:prstGeom prst="wedgeRoundRectCallout">
            <a:avLst>
              <a:gd name="adj1" fmla="val -219332"/>
              <a:gd name="adj2" fmla="val -25309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 b="1" dirty="0">
                <a:solidFill>
                  <a:srgbClr val="6600CC"/>
                </a:solidFill>
              </a:rPr>
              <a:t>Контроль правоохранительных  органов</a:t>
            </a:r>
          </a:p>
        </p:txBody>
      </p:sp>
      <p:sp>
        <p:nvSpPr>
          <p:cNvPr id="70" name="AutoShape 64"/>
          <p:cNvSpPr>
            <a:spLocks noChangeArrowheads="1"/>
          </p:cNvSpPr>
          <p:nvPr/>
        </p:nvSpPr>
        <p:spPr bwMode="auto">
          <a:xfrm>
            <a:off x="6247964" y="1143000"/>
            <a:ext cx="2133600" cy="1143000"/>
          </a:xfrm>
          <a:prstGeom prst="downArrow">
            <a:avLst>
              <a:gd name="adj1" fmla="val 74704"/>
              <a:gd name="adj2" fmla="val 47046"/>
            </a:avLst>
          </a:prstGeom>
          <a:gradFill rotWithShape="1">
            <a:gsLst>
              <a:gs pos="0">
                <a:schemeClr val="tx1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rgbClr val="CCFFFF"/>
                </a:solidFill>
              </a:rPr>
              <a:t>Родители</a:t>
            </a:r>
          </a:p>
        </p:txBody>
      </p:sp>
      <p:sp>
        <p:nvSpPr>
          <p:cNvPr id="73" name="Text Box 19"/>
          <p:cNvSpPr txBox="1">
            <a:spLocks noChangeArrowheads="1"/>
          </p:cNvSpPr>
          <p:nvPr/>
        </p:nvSpPr>
        <p:spPr bwMode="auto">
          <a:xfrm>
            <a:off x="2958775" y="2319776"/>
            <a:ext cx="2644912" cy="2677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eaLnBrk="0" hangingPunct="0">
              <a:buFontTx/>
              <a:buChar char="-"/>
            </a:pPr>
            <a:r>
              <a:rPr lang="ru-RU" sz="1400" b="1" dirty="0"/>
              <a:t>Получение Распоряжений, списков детей;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>
                <a:hlinkClick r:id="" action="ppaction://noaction"/>
              </a:rPr>
              <a:t>Информирование родителей о предоставлении места;</a:t>
            </a:r>
            <a:endParaRPr lang="ru-RU" sz="1400" b="1" dirty="0"/>
          </a:p>
          <a:p>
            <a:pPr marL="285750" indent="-285750" eaLnBrk="0" hangingPunct="0">
              <a:buFontTx/>
              <a:buChar char="-"/>
            </a:pPr>
            <a:r>
              <a:rPr lang="ru-RU" sz="1400" b="1" dirty="0"/>
              <a:t>Выполнение действий в системе АИС «Образование»;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/>
              <a:t>Работа с родителями, формирование личных дел.</a:t>
            </a:r>
            <a:endParaRPr lang="en-US" sz="1400" b="1" dirty="0"/>
          </a:p>
        </p:txBody>
      </p:sp>
      <p:sp>
        <p:nvSpPr>
          <p:cNvPr id="74" name="Rectangle 47"/>
          <p:cNvSpPr>
            <a:spLocks noChangeArrowheads="1"/>
          </p:cNvSpPr>
          <p:nvPr/>
        </p:nvSpPr>
        <p:spPr bwMode="auto">
          <a:xfrm>
            <a:off x="2927923" y="2209577"/>
            <a:ext cx="2619829" cy="2747564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" name="Rectangle 47"/>
          <p:cNvSpPr>
            <a:spLocks noChangeArrowheads="1"/>
          </p:cNvSpPr>
          <p:nvPr/>
        </p:nvSpPr>
        <p:spPr bwMode="auto">
          <a:xfrm>
            <a:off x="5956227" y="2232647"/>
            <a:ext cx="3109310" cy="261238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6" name="Text Box 19"/>
          <p:cNvSpPr txBox="1">
            <a:spLocks noChangeArrowheads="1"/>
          </p:cNvSpPr>
          <p:nvPr/>
        </p:nvSpPr>
        <p:spPr bwMode="auto">
          <a:xfrm>
            <a:off x="6012161" y="2294932"/>
            <a:ext cx="3131840" cy="24622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eaLnBrk="0" hangingPunct="0">
              <a:buFontTx/>
              <a:buChar char="-"/>
            </a:pPr>
            <a:r>
              <a:rPr lang="ru-RU" sz="1400" b="1" dirty="0"/>
              <a:t>Контроль обновления информации на ЕПГУ;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/>
              <a:t>Принятие решения о зачислении ребенка на предоставленное место;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>
                <a:hlinkClick r:id="" action="ppaction://noaction"/>
              </a:rPr>
              <a:t>Подготовка и предоставление документов для зачисления ребенка в МДОО;</a:t>
            </a:r>
            <a:endParaRPr lang="ru-RU" sz="1400" b="1" dirty="0"/>
          </a:p>
          <a:p>
            <a:pPr marL="285750" indent="-285750" eaLnBrk="0" hangingPunct="0">
              <a:buFontTx/>
              <a:buChar char="-"/>
            </a:pPr>
            <a:r>
              <a:rPr lang="ru-RU" sz="1400" b="1" dirty="0"/>
              <a:t>Заключение договора об образовании.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957892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002587" cy="3383657"/>
          </a:xfrm>
        </p:spPr>
        <p:txBody>
          <a:bodyPr/>
          <a:lstStyle/>
          <a:p>
            <a:pPr algn="ctr"/>
            <a:r>
              <a:rPr lang="ru-RU" sz="2400" dirty="0">
                <a:latin typeface="Liberation Serif" panose="02020603050405020304" pitchFamily="18" charset="0"/>
              </a:rPr>
              <a:t>Система дошкольного образования Ленинского района города Екатеринбурга представлена 42 МДОО, которые расположены в 47 зданиях: </a:t>
            </a:r>
            <a:br>
              <a:rPr lang="ru-RU" sz="2400" dirty="0">
                <a:latin typeface="Liberation Serif" panose="02020603050405020304" pitchFamily="18" charset="0"/>
              </a:rPr>
            </a:br>
            <a:r>
              <a:rPr lang="ru-RU" sz="2400" dirty="0">
                <a:latin typeface="Liberation Serif" panose="02020603050405020304" pitchFamily="18" charset="0"/>
              </a:rPr>
              <a:t>из них </a:t>
            </a:r>
            <a:br>
              <a:rPr lang="ru-RU" sz="2400" dirty="0">
                <a:latin typeface="Liberation Serif" panose="02020603050405020304" pitchFamily="18" charset="0"/>
              </a:rPr>
            </a:br>
            <a:r>
              <a:rPr lang="ru-RU" sz="2400" dirty="0">
                <a:latin typeface="Liberation Serif" panose="02020603050405020304" pitchFamily="18" charset="0"/>
              </a:rPr>
              <a:t>– 14 автономных, </a:t>
            </a:r>
            <a:br>
              <a:rPr lang="ru-RU" sz="2400" dirty="0">
                <a:latin typeface="Liberation Serif" panose="02020603050405020304" pitchFamily="18" charset="0"/>
              </a:rPr>
            </a:br>
            <a:r>
              <a:rPr lang="ru-RU" sz="2400" dirty="0">
                <a:latin typeface="Liberation Serif" panose="02020603050405020304" pitchFamily="18" charset="0"/>
              </a:rPr>
              <a:t>28 – бюджетных детских сада, которые посещают более 10 тысяч воспитанников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44007" y="3212976"/>
            <a:ext cx="4401443" cy="3347864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i="1" dirty="0"/>
              <a:t>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i="1" dirty="0"/>
              <a:t>    </a:t>
            </a:r>
            <a:endParaRPr lang="ru-RU" sz="2800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315200" cy="577949"/>
          </a:xfrm>
        </p:spPr>
        <p:txBody>
          <a:bodyPr/>
          <a:lstStyle/>
          <a:p>
            <a:pPr algn="ctr"/>
            <a:r>
              <a:rPr lang="ru-RU" sz="3600" dirty="0"/>
              <a:t>МДОО Ленинского района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467544" y="1052736"/>
            <a:ext cx="8424936" cy="4248472"/>
          </a:xfrm>
        </p:spPr>
        <p:txBody>
          <a:bodyPr/>
          <a:lstStyle/>
          <a:p>
            <a:r>
              <a:rPr lang="ru-RU" sz="2000" dirty="0">
                <a:latin typeface="Liberation Serif" panose="02020603050405020304" pitchFamily="18" charset="0"/>
              </a:rPr>
              <a:t>для детей с особыми образовательными потребностями (нарушения речи, зрения, интеллектуального развития, опорно-двигательного аппарата) в трех  МДОО функционируют группы компенсирующей направленности. </a:t>
            </a:r>
          </a:p>
          <a:p>
            <a:r>
              <a:rPr lang="ru-RU" sz="2000" dirty="0">
                <a:latin typeface="Liberation Serif" panose="02020603050405020304" pitchFamily="18" charset="0"/>
              </a:rPr>
              <a:t>МДОО № 46 – нарушение зрения;</a:t>
            </a:r>
          </a:p>
          <a:p>
            <a:r>
              <a:rPr lang="ru-RU" sz="2000" dirty="0">
                <a:latin typeface="Liberation Serif" panose="02020603050405020304" pitchFamily="18" charset="0"/>
              </a:rPr>
              <a:t>МДОО № 49 - нарушения речи,  интеллектуального развития,</a:t>
            </a:r>
          </a:p>
          <a:p>
            <a:r>
              <a:rPr lang="ru-RU" sz="2000" dirty="0">
                <a:latin typeface="Liberation Serif" panose="02020603050405020304" pitchFamily="18" charset="0"/>
              </a:rPr>
              <a:t>МДОО № 342 нарушение речи, нарушение опорно-двигательного аппарата);</a:t>
            </a:r>
          </a:p>
          <a:p>
            <a:r>
              <a:rPr lang="ru-RU" sz="2000" dirty="0">
                <a:latin typeface="Liberation Serif" panose="02020603050405020304" pitchFamily="18" charset="0"/>
              </a:rPr>
              <a:t>МДОО № 455 нарушение речи (группы для детей от 5 до6 лет, от 6 до 7 лет).</a:t>
            </a:r>
          </a:p>
          <a:p>
            <a:r>
              <a:rPr lang="ru-RU" sz="2000" dirty="0">
                <a:latin typeface="Liberation Serif" panose="02020603050405020304" pitchFamily="18" charset="0"/>
              </a:rPr>
              <a:t>-для детей с туберкулезной интоксикацией и часто болеющих детей от 3 до 7 лет – группы оздоровительной направленности (МДОО 156)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72207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58763"/>
            <a:ext cx="8075240" cy="944562"/>
          </a:xfrm>
        </p:spPr>
        <p:txBody>
          <a:bodyPr/>
          <a:lstStyle/>
          <a:p>
            <a:pPr algn="ctr"/>
            <a:r>
              <a:rPr lang="ru-RU" sz="3200" dirty="0"/>
              <a:t>МДОО Ленинского района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4464496"/>
          </a:xfrm>
        </p:spPr>
        <p:txBody>
          <a:bodyPr/>
          <a:lstStyle/>
          <a:p>
            <a:pPr algn="ctr"/>
            <a:r>
              <a:rPr lang="ru-RU" sz="2000" dirty="0">
                <a:latin typeface="Liberation Serif" panose="02020603050405020304" pitchFamily="18" charset="0"/>
              </a:rPr>
              <a:t>Сеть МДОО Ленинского района предоставляют широкий спектр образовательных услуг, обеспечивают современное качество дошкольного образования и его доступность для населения района, так же обеспечивают исполнение федеральных государственных образовательных стандартов.</a:t>
            </a:r>
          </a:p>
          <a:p>
            <a:pPr algn="ctr"/>
            <a:r>
              <a:rPr lang="ru-RU" sz="2000" dirty="0">
                <a:latin typeface="Liberation Serif" panose="02020603050405020304" pitchFamily="18" charset="0"/>
              </a:rPr>
              <a:t>Во всех дошкольных образовательных организациях района созданы благоприятные условия для пребывания воспитанников.</a:t>
            </a:r>
          </a:p>
          <a:p>
            <a:r>
              <a:rPr lang="ru-RU" sz="2000" dirty="0">
                <a:latin typeface="Liberation Serif" panose="02020603050405020304" pitchFamily="18" charset="0"/>
              </a:rPr>
              <a:t>В каждой МДОО района формируются возрастные группы для детей от 2 до 3 лет на 2023/2024 учебный год. Дополнительно открывается 22 группы для детей от 1,5 до 2 лет в МДОО № 21, 26, 29, 31, 37, 40, 46, 53, 54, 71, 114, 156, 347, 451, 455, 496, 553, 561, 573). Для детей от 1 года до 1,5 лет В Ленинском районе запланировано открыть 135 мест в МДОО № 21, 26, 29, 31, 37, 40. 46, 53, 71,114, 156, 347, 451, 455, 496, 553, 561, 573).</a:t>
            </a:r>
          </a:p>
          <a:p>
            <a:pPr algn="ctr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10112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 idx="4294967295"/>
          </p:nvPr>
        </p:nvSpPr>
        <p:spPr>
          <a:xfrm>
            <a:off x="395288" y="0"/>
            <a:ext cx="8367712" cy="1070215"/>
          </a:xfrm>
        </p:spPr>
        <p:txBody>
          <a:bodyPr/>
          <a:lstStyle/>
          <a:p>
            <a:pPr algn="ctr"/>
            <a:r>
              <a:rPr lang="ru-RU" sz="1800" dirty="0"/>
              <a:t>Порядок комплектования регламентирован нормативно – правовыми документами:</a:t>
            </a:r>
            <a:endParaRPr lang="en-US" sz="1800" dirty="0"/>
          </a:p>
        </p:txBody>
      </p:sp>
      <p:sp>
        <p:nvSpPr>
          <p:cNvPr id="47127" name="Text Box 23"/>
          <p:cNvSpPr txBox="1">
            <a:spLocks noChangeArrowheads="1"/>
          </p:cNvSpPr>
          <p:nvPr/>
        </p:nvSpPr>
        <p:spPr bwMode="auto">
          <a:xfrm>
            <a:off x="1042988" y="2708275"/>
            <a:ext cx="24878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b="1" dirty="0"/>
              <a:t> </a:t>
            </a:r>
            <a:endParaRPr lang="en-US" b="1" dirty="0"/>
          </a:p>
        </p:txBody>
      </p:sp>
      <p:sp>
        <p:nvSpPr>
          <p:cNvPr id="47129" name="Text Box 25"/>
          <p:cNvSpPr txBox="1">
            <a:spLocks noChangeArrowheads="1"/>
          </p:cNvSpPr>
          <p:nvPr/>
        </p:nvSpPr>
        <p:spPr bwMode="auto">
          <a:xfrm>
            <a:off x="1063625" y="3581400"/>
            <a:ext cx="24878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b="1"/>
              <a:t> </a:t>
            </a:r>
            <a:endParaRPr lang="en-US" b="1" dirty="0"/>
          </a:p>
        </p:txBody>
      </p:sp>
      <p:pic>
        <p:nvPicPr>
          <p:cNvPr id="47192" name="Picture 88" descr="1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5486400"/>
            <a:ext cx="161290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93" name="Picture 89" descr="1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715000"/>
            <a:ext cx="9779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1042988" y="1185714"/>
            <a:ext cx="741682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Федеральным законом от 06.10.2003 № 131–ФЗ «Об общих принципах организации местного самоуправления в Российской Федерации»;</a:t>
            </a:r>
          </a:p>
          <a:p>
            <a:r>
              <a:rPr lang="ru-RU" sz="1400" dirty="0"/>
              <a:t>Федеральным законом от 29.12.2012 № 273–ФЗ «Об образовании в Российской Федерации»;</a:t>
            </a:r>
          </a:p>
          <a:p>
            <a:r>
              <a:rPr lang="ru-RU" sz="1400" dirty="0"/>
              <a:t>Постановлением Главного государственного санитарного врача Российской Федерации от 28.09.2020 № 28 «Об утверждении санитарных правил СП 2.4.3648–20 «</a:t>
            </a:r>
            <a:r>
              <a:rPr lang="ru-RU" sz="1400" dirty="0" err="1"/>
              <a:t>Санитарно</a:t>
            </a:r>
            <a:r>
              <a:rPr lang="ru-RU" sz="1400" dirty="0"/>
              <a:t>–эпидемиологические требования к организациям воспитания и обучения, отдыха и оздоровления детей и молодежи»;  </a:t>
            </a:r>
          </a:p>
          <a:p>
            <a:r>
              <a:rPr lang="ru-RU" sz="1400" dirty="0"/>
              <a:t>Приказом Министерства просвещения России от 15.05.2020 № 236 «Об утверждении Порядка приема на обучение по образовательным программам дошкольного образования»; </a:t>
            </a:r>
          </a:p>
          <a:p>
            <a:r>
              <a:rPr lang="ru-RU" sz="1400" dirty="0"/>
              <a:t>Постановлением Администрации города Екатеринбурга от 29.10.2021 N 2365 (ред. от 19.12.2022) «Об утверждении Административного регламента предоставления муниципальной услуги «Постановка на учет и направление детей в образовательные учреждения, реализующие образовательные программы дошкольного образования»;</a:t>
            </a:r>
          </a:p>
          <a:p>
            <a:r>
              <a:rPr lang="ru-RU" sz="1400" dirty="0"/>
              <a:t>Постановлением Администрации города Екатеринбурга от 18.03.2015 № 689 «О закреплении территорий муниципального образования «город Екатеринбург» за муниципальными дошкольными образовательными организациями»;</a:t>
            </a:r>
          </a:p>
          <a:p>
            <a:r>
              <a:rPr lang="ru-RU" sz="1400" dirty="0"/>
              <a:t>Распоряжением Департамента образования Администрации города Екатеринбурга от 02.11.2021 № 2121/46/36 «Об организации учета детей, подлежащих обучению по образовательным программам дошкольного образования в муниципальном образовании «город Екатеринбург.</a:t>
            </a:r>
          </a:p>
        </p:txBody>
      </p:sp>
    </p:spTree>
    <p:extLst>
      <p:ext uri="{BB962C8B-B14F-4D97-AF65-F5344CB8AC3E}">
        <p14:creationId xmlns:p14="http://schemas.microsoft.com/office/powerpoint/2010/main" val="3319363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196752"/>
            <a:ext cx="8352928" cy="5184576"/>
          </a:xfrm>
        </p:spPr>
        <p:txBody>
          <a:bodyPr/>
          <a:lstStyle/>
          <a:p>
            <a:pPr algn="just"/>
            <a:r>
              <a:rPr lang="ru-RU" dirty="0">
                <a:latin typeface="Liberation Serif" panose="02020603050405020304" pitchFamily="18" charset="0"/>
              </a:rPr>
              <a:t>	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группы формируются с учётом возрастной периодизации, по количеству полных лет на 1 сентября текущего года.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Установлено два периода комплектования муниципальных дошкольных образовательных организаций (далее – МДОО): основной (с 1 апреля до 30 июня текущего календарного года, списки детей для зачисления в МДОО формируются один раз в мае) и дополнительный (с 1 июля текущего календарного года до 31 марта следующего календарного года, списки детей для зачисления в МДОО на свободные места формируются ежемесячно с 28 числа текущего месяца по 5 число следующего месяца, кроме января, в январе по 15 число).</a:t>
            </a:r>
          </a:p>
          <a:p>
            <a:pPr algn="ctr"/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993938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836712"/>
            <a:ext cx="7315200" cy="1442045"/>
          </a:xfrm>
        </p:spPr>
        <p:txBody>
          <a:bodyPr/>
          <a:lstStyle/>
          <a:p>
            <a:pPr algn="ctr"/>
            <a:r>
              <a:rPr lang="ru-RU" sz="1800" dirty="0"/>
              <a:t>Учет детей для зачисления в организацию ведется по возрастным группам, формируемым с даты рождения детей за период с 01 сентября текущего года по 31 августа следующего календарного года:</a:t>
            </a:r>
            <a:br>
              <a:rPr lang="ru-RU" sz="1800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2891979"/>
          </a:xfrm>
        </p:spPr>
        <p:txBody>
          <a:bodyPr/>
          <a:lstStyle/>
          <a:p>
            <a:r>
              <a:rPr lang="ru-RU" sz="2000" dirty="0">
                <a:latin typeface="Liberation Serif" panose="02020603050405020304" pitchFamily="18" charset="0"/>
              </a:rPr>
              <a:t>дети до 3-х лет — в группу раннего возраста;</a:t>
            </a:r>
          </a:p>
          <a:p>
            <a:r>
              <a:rPr lang="ru-RU" sz="2000" dirty="0">
                <a:latin typeface="Liberation Serif" panose="02020603050405020304" pitchFamily="18" charset="0"/>
              </a:rPr>
              <a:t>дети 4-го года жизни — в младшую группу;</a:t>
            </a:r>
          </a:p>
          <a:p>
            <a:r>
              <a:rPr lang="ru-RU" sz="2000" dirty="0">
                <a:latin typeface="Liberation Serif" panose="02020603050405020304" pitchFamily="18" charset="0"/>
              </a:rPr>
              <a:t>дети 5-го года жизни — в среднюю группу;</a:t>
            </a:r>
          </a:p>
          <a:p>
            <a:r>
              <a:rPr lang="ru-RU" sz="2000" dirty="0">
                <a:latin typeface="Liberation Serif" panose="02020603050405020304" pitchFamily="18" charset="0"/>
              </a:rPr>
              <a:t>дети 6-го года жизни — в старшую группу;</a:t>
            </a:r>
          </a:p>
          <a:p>
            <a:r>
              <a:rPr lang="ru-RU" sz="2000" dirty="0">
                <a:latin typeface="Liberation Serif" panose="02020603050405020304" pitchFamily="18" charset="0"/>
              </a:rPr>
              <a:t>дети 7-го года жизни — в подготовительную группу.</a:t>
            </a:r>
          </a:p>
          <a:p>
            <a:endParaRPr lang="ru-RU" dirty="0"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056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2136339"/>
            <a:ext cx="64807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При автоматическом формировании списка детей учитывается количество полных лет на 1 сентября текущего года. В соответствии с установленным Порядком родители (законные представители) детей, родившихся в период с сентября по ноябрь, имеют право написать заявление о рассмотрении ребёнка с детьми, родившимися на год старше. </a:t>
            </a:r>
            <a:endParaRPr lang="ru-RU" sz="1600" dirty="0">
              <a:effectLst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656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980728"/>
            <a:ext cx="7128792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	</a:t>
            </a:r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 основании Порядка учёта родители (законные представители) могут отказаться от предоставленного места в МДОО, написав заявление «На смену МДОО» в районном управлении образования по месту жительства в часы приема граждан.</a:t>
            </a:r>
          </a:p>
          <a:p>
            <a:pPr algn="just"/>
            <a:r>
              <a:rPr lang="ru-RU" sz="2000" dirty="0">
                <a:latin typeface="Liberation Serif" panose="02020603050405020304" pitchFamily="18" charset="0"/>
                <a:cs typeface="Times New Roman" panose="02020603050405020304" pitchFamily="18" charset="0"/>
              </a:rPr>
              <a:t>	Заявление «На смену МДОО» может быть удовлетворено в указанный </a:t>
            </a:r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родителями (законные представители) </a:t>
            </a:r>
            <a:r>
              <a:rPr lang="ru-RU" sz="2000" dirty="0">
                <a:latin typeface="Liberation Serif" panose="02020603050405020304" pitchFamily="18" charset="0"/>
                <a:cs typeface="Times New Roman" panose="02020603050405020304" pitchFamily="18" charset="0"/>
              </a:rPr>
              <a:t>период рассмотрения заявления при наличии свободных мест в желаемых МДОО. После окончания периода рассмотрения заявления «На смену МДОО» учётная карточка ребёнка будет рассматривается на свободные места в пределах административного района по месту жительства. </a:t>
            </a:r>
          </a:p>
          <a:p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Liberation Serif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0146736"/>
      </p:ext>
    </p:extLst>
  </p:cSld>
  <p:clrMapOvr>
    <a:masterClrMapping/>
  </p:clrMapOvr>
</p:sld>
</file>

<file path=ppt/theme/theme1.xml><?xml version="1.0" encoding="utf-8"?>
<a:theme xmlns:a="http://schemas.openxmlformats.org/drawingml/2006/main" name="594TGp_family_light_ani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CA304"/>
      </a:accent1>
      <a:accent2>
        <a:srgbClr val="E1595C"/>
      </a:accent2>
      <a:accent3>
        <a:srgbClr val="FFFFFF"/>
      </a:accent3>
      <a:accent4>
        <a:srgbClr val="000000"/>
      </a:accent4>
      <a:accent5>
        <a:srgbClr val="FDCEAA"/>
      </a:accent5>
      <a:accent6>
        <a:srgbClr val="CC5053"/>
      </a:accent6>
      <a:hlink>
        <a:srgbClr val="80E05A"/>
      </a:hlink>
      <a:folHlink>
        <a:srgbClr val="4BA5E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CA304"/>
        </a:accent1>
        <a:accent2>
          <a:srgbClr val="E1595C"/>
        </a:accent2>
        <a:accent3>
          <a:srgbClr val="FFFFFF"/>
        </a:accent3>
        <a:accent4>
          <a:srgbClr val="000000"/>
        </a:accent4>
        <a:accent5>
          <a:srgbClr val="FDCEAA"/>
        </a:accent5>
        <a:accent6>
          <a:srgbClr val="CC5053"/>
        </a:accent6>
        <a:hlink>
          <a:srgbClr val="80E05A"/>
        </a:hlink>
        <a:folHlink>
          <a:srgbClr val="4BA5E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491EA"/>
        </a:accent1>
        <a:accent2>
          <a:srgbClr val="EB943D"/>
        </a:accent2>
        <a:accent3>
          <a:srgbClr val="FFFFFF"/>
        </a:accent3>
        <a:accent4>
          <a:srgbClr val="000000"/>
        </a:accent4>
        <a:accent5>
          <a:srgbClr val="B8C7F3"/>
        </a:accent5>
        <a:accent6>
          <a:srgbClr val="D58636"/>
        </a:accent6>
        <a:hlink>
          <a:srgbClr val="4DBF9C"/>
        </a:hlink>
        <a:folHlink>
          <a:srgbClr val="D0C93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86D092"/>
        </a:accent1>
        <a:accent2>
          <a:srgbClr val="55B5D3"/>
        </a:accent2>
        <a:accent3>
          <a:srgbClr val="FFFFFF"/>
        </a:accent3>
        <a:accent4>
          <a:srgbClr val="000000"/>
        </a:accent4>
        <a:accent5>
          <a:srgbClr val="C3E4C7"/>
        </a:accent5>
        <a:accent6>
          <a:srgbClr val="4CA4BF"/>
        </a:accent6>
        <a:hlink>
          <a:srgbClr val="C389EF"/>
        </a:hlink>
        <a:folHlink>
          <a:srgbClr val="E5B63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594TGp_family_light_ani</Template>
  <TotalTime>2955</TotalTime>
  <Words>1509</Words>
  <Application>Microsoft Office PowerPoint</Application>
  <PresentationFormat>Экран (4:3)</PresentationFormat>
  <Paragraphs>134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Liberation Serif</vt:lpstr>
      <vt:lpstr>Times New Roman</vt:lpstr>
      <vt:lpstr>594TGp_family_light_ani</vt:lpstr>
      <vt:lpstr>Презентация PowerPoint</vt:lpstr>
      <vt:lpstr>Система дошкольного образования Ленинского района города Екатеринбурга представлена 42 МДОО, которые расположены в 47 зданиях:  из них  – 14 автономных,  28 – бюджетных детских сада, которые посещают более 10 тысяч воспитанников</vt:lpstr>
      <vt:lpstr>МДОО Ленинского района</vt:lpstr>
      <vt:lpstr>МДОО Ленинского района</vt:lpstr>
      <vt:lpstr>Порядок комплектования регламентирован нормативно – правовыми документами:</vt:lpstr>
      <vt:lpstr>Презентация PowerPoint</vt:lpstr>
      <vt:lpstr>Учет детей для зачисления в организацию ведется по возрастным группам, формируемым с даты рождения детей за период с 01 сентября текущего года по 31 августа следующего календарного года: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Изменения процедуры  при комплектовании МДОО:</vt:lpstr>
      <vt:lpstr>Модель работы по зачислению детей в МДОО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Настя</dc:creator>
  <cp:lastModifiedBy>Olga Antonova</cp:lastModifiedBy>
  <cp:revision>143</cp:revision>
  <dcterms:created xsi:type="dcterms:W3CDTF">2010-03-19T17:53:36Z</dcterms:created>
  <dcterms:modified xsi:type="dcterms:W3CDTF">2023-04-07T11:08:26Z</dcterms:modified>
</cp:coreProperties>
</file>