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94" r:id="rId3"/>
    <p:sldId id="368" r:id="rId4"/>
    <p:sldId id="369" r:id="rId5"/>
    <p:sldId id="373" r:id="rId6"/>
    <p:sldId id="359" r:id="rId7"/>
    <p:sldId id="386" r:id="rId8"/>
    <p:sldId id="357" r:id="rId9"/>
    <p:sldId id="365" r:id="rId10"/>
    <p:sldId id="367" r:id="rId11"/>
    <p:sldId id="380" r:id="rId12"/>
    <p:sldId id="382" r:id="rId13"/>
    <p:sldId id="384" r:id="rId14"/>
    <p:sldId id="321" r:id="rId15"/>
    <p:sldId id="3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50021"/>
    <a:srgbClr val="003399"/>
    <a:srgbClr val="DDDDDD"/>
    <a:srgbClr val="ECECE0"/>
    <a:srgbClr val="0000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82" d="100"/>
          <a:sy n="82" d="100"/>
        </p:scale>
        <p:origin x="14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B11FFF-2F3E-4457-9381-75B018DA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C13BFC-346B-41A6-8507-97D3DB17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58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3451-AFE0-43F9-883F-96502CF20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1944-375F-47BA-AEAA-5ED845BB0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1AA52-D143-4170-A043-AA64EE2E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6CA0-3634-47CE-BB22-FCDA473B7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4FED-9D93-4AF2-8C2E-6FA366CA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/>
              <a:t>Вставка рисунка SmartArt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2FA2-EEE7-4D04-ABBB-A99F19958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7528-8A79-449E-9AC4-D18799AE6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F408-C042-4D76-AF3E-402D5991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4C45-EE6D-4518-ACB0-08438EFD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CC05-2F8C-4177-802B-A6D02094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1E13-2263-4F24-BE64-DB8A57BC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C037-B684-473A-99F5-5A8F5DB1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CB4D-45ED-4585-B10A-DC1AD6D4F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5DB9-9B86-4AEA-9F3F-8DEA9743C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2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56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24000"/>
            <a:ext cx="8229600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8073C2A-C0E3-47CE-85E1-66EAC2D4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41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3"/>
            <a:ext cx="7315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7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4"/>
          <p:cNvSpPr>
            <a:spLocks noChangeArrowheads="1" noChangeShapeType="1" noTextEdit="1"/>
          </p:cNvSpPr>
          <p:nvPr/>
        </p:nvSpPr>
        <p:spPr bwMode="auto">
          <a:xfrm>
            <a:off x="683568" y="620688"/>
            <a:ext cx="8093075" cy="3600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/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Комплектование МДОО</a:t>
            </a:r>
          </a:p>
          <a:p>
            <a:pPr algn="ctr"/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Ленинского района г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. Екатеринбурга </a:t>
            </a:r>
          </a:p>
          <a:p>
            <a:pPr algn="ctr"/>
            <a:r>
              <a:rPr lang="en-US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3</a:t>
            </a:r>
            <a:r>
              <a:rPr lang="en-US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-202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4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 учебный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332655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Перевод обучающихся из одной организации в другую осуществляется на основании приказа Министерства образования и науки Российской Федерации от 28.12.2015 № 1527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 направленности».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Процедура перевода ребёнка из одной МДОО в другую осуществляется по инициативе родителей (законных представителей) при наличии свободных мест в выбранной образовательной организации и условии, что ребёнок является воспитанником детского сада и уже обучается по образовательной программе дошкольного образования соответствующего возраста.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</a:rPr>
              <a:t>Для получения информации о наличии свободных мест в МДОО и подачи заявления на перевод из одной МДОО в другую МДОО родителям (законным представителям) необходимо воспользоваться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dirty="0" err="1">
                <a:latin typeface="Liberation Serif" panose="02020603050405020304" pitchFamily="18" charset="0"/>
              </a:rPr>
              <a:t>кабинет.екатеринбург.рф</a:t>
            </a:r>
            <a:r>
              <a:rPr lang="ru-RU" dirty="0">
                <a:latin typeface="Liberation Serif" panose="02020603050405020304" pitchFamily="18" charset="0"/>
              </a:rPr>
              <a:t>/</a:t>
            </a:r>
            <a:r>
              <a:rPr lang="ru-RU" dirty="0" err="1">
                <a:latin typeface="Liberation Serif" panose="02020603050405020304" pitchFamily="18" charset="0"/>
              </a:rPr>
              <a:t>childtransfer</a:t>
            </a:r>
            <a:r>
              <a:rPr lang="ru-RU" dirty="0">
                <a:latin typeface="Liberation Serif" panose="02020603050405020304" pitchFamily="18" charset="0"/>
              </a:rPr>
              <a:t>).</a:t>
            </a:r>
          </a:p>
          <a:p>
            <a:pPr indent="449580" algn="just">
              <a:spcAft>
                <a:spcPts val="0"/>
              </a:spcAft>
            </a:pP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0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739137" cy="5760639"/>
          </a:xfrm>
        </p:spPr>
        <p:txBody>
          <a:bodyPr/>
          <a:lstStyle/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ребенка, которому на 1 сентября следующего учебного года не исполнилось полных 7 лет, отсутствуют противопоказания по здоровью, в том числе рекомендации территориальной психолого-медико-педагогической комиссии о необходимости обучения по адаптированной программе дошкольного образования, после отчисления ребенка из детского сада (при завершении договора об образовании или раньше), могут обратиться в управление образования по месту жительства или в МФЦ с заявлением «на смену МДОО», с учетом установленных периодов комплектования муниципальных дошкольных образовательных организаций.</a:t>
            </a:r>
          </a:p>
          <a:p>
            <a:endParaRPr lang="ru-RU" sz="16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77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93920"/>
              </p:ext>
            </p:extLst>
          </p:nvPr>
        </p:nvGraphicFramePr>
        <p:xfrm>
          <a:off x="1763688" y="2492896"/>
          <a:ext cx="5879976" cy="4011643"/>
        </p:xfrm>
        <a:graphic>
          <a:graphicData uri="http://schemas.openxmlformats.org/drawingml/2006/table">
            <a:tbl>
              <a:tblPr/>
              <a:tblGrid>
                <a:gridCol w="10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824">
                  <a:extLst>
                    <a:ext uri="{9D8B030D-6E8A-4147-A177-3AD203B41FA5}">
                      <a16:colId xmlns:a16="http://schemas.microsoft.com/office/drawing/2014/main" val="2871090822"/>
                    </a:ext>
                  </a:extLst>
                </a:gridCol>
              </a:tblGrid>
              <a:tr h="191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формы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8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Семейный клуб»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209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9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«Центр игровой поддержки и организации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психилого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-педагогического сопровождения ребёнка. Первые шаги»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на территории МДОО № 233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8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Группа «Вместе с мамой»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365, 465, 561, 573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«Родительские сборы»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в МДОО №23 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Волонтерство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46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401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лагерь»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в МДОО № 38 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5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«Лето-парк» в МДОО № 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6184165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76470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МДОО Ленинского района организованы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ЛЕТ, о работе которых можно узнать на официальных сайтах МДОО в сети «Интернет»</a:t>
            </a:r>
          </a:p>
        </p:txBody>
      </p:sp>
    </p:spTree>
    <p:extLst>
      <p:ext uri="{BB962C8B-B14F-4D97-AF65-F5344CB8AC3E}">
        <p14:creationId xmlns:p14="http://schemas.microsoft.com/office/powerpoint/2010/main" val="189510534"/>
      </p:ext>
    </p:extLst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 вариативных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игровой стенд»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377746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2480" cy="863823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A5002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Изменения процедуры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при комплектовании МДОО: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gray">
          <a:xfrm rot="3419336">
            <a:off x="7204075" y="1517651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gray">
          <a:xfrm rot="3419336">
            <a:off x="2235200" y="288448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gray">
          <a:xfrm rot="3419336">
            <a:off x="3027362" y="41100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 rot="3419336">
            <a:off x="4395787" y="32448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87675" y="3860800"/>
            <a:ext cx="215900" cy="3603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4067175" y="4005263"/>
            <a:ext cx="433388" cy="287337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6877050" y="2276475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28687" y="4870450"/>
            <a:ext cx="28115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solidFill>
                  <a:srgbClr val="000000"/>
                </a:solidFill>
              </a:rPr>
              <a:t>Обеспечение «прозрачности» и открытости процедуры распределения мест;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gray">
          <a:xfrm rot="3419336">
            <a:off x="5764212" y="2381251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gray">
          <a:xfrm rot="3419336">
            <a:off x="1587500" y="1804988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2224" y="1436509"/>
            <a:ext cx="1812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Закрепление территорий за МДОО </a:t>
            </a:r>
          </a:p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(с 01.04.2014); 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835150" y="206057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4645025" y="3500438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2484438" y="314166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3276600" y="436562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6011863" y="2636838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7453313" y="170021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306301" y="4694544"/>
            <a:ext cx="23486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Предоставление дошкольного образования для детей с 2 - х лет;</a:t>
            </a: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339975" y="2708275"/>
            <a:ext cx="200025" cy="2841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221923" y="2732355"/>
            <a:ext cx="22329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>
                <a:solidFill>
                  <a:srgbClr val="000000"/>
                </a:solidFill>
              </a:rPr>
              <a:t>Включение руководителей МДОО в работу с системой АИС «Образование».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2987675" y="2019301"/>
            <a:ext cx="26971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Автоматизированное распределение мест;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627277" y="3825765"/>
            <a:ext cx="23848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Процедура информирования;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V="1">
            <a:off x="5364163" y="3213100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5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6" grpId="1" animBg="1"/>
      <p:bldP spid="54278" grpId="0" animBg="1"/>
      <p:bldP spid="54279" grpId="0" animBg="1"/>
      <p:bldP spid="54284" grpId="0"/>
      <p:bldP spid="54285" grpId="0" animBg="1"/>
      <p:bldP spid="54286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/>
      <p:bldP spid="54296" grpId="0"/>
      <p:bldP spid="54297" grpId="0"/>
      <p:bldP spid="542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75656" y="5670568"/>
            <a:ext cx="7560840" cy="1058215"/>
          </a:xfrm>
          <a:prstGeom prst="roundRect">
            <a:avLst/>
          </a:prstGeom>
          <a:solidFill>
            <a:srgbClr val="DDDDDD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1973618" y="228600"/>
            <a:ext cx="6990870" cy="9144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Модель работы по зачислению детей в МДОО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rot="642469">
            <a:off x="390807" y="564673"/>
            <a:ext cx="1928323" cy="4026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Цикличность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75233" y="2503553"/>
            <a:ext cx="240853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>
                <a:hlinkClick r:id="" action="ppaction://noaction"/>
              </a:rPr>
              <a:t>Направление в МДОО списков детей;</a:t>
            </a:r>
            <a:endParaRPr lang="ru-RU" sz="1400" b="1" dirty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Прием и регистрация заявлений на смену;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Анализ данных о количестве зачисленных детей и количестве вакантных мест;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Формирование списков к заседанию комиссии.</a:t>
            </a:r>
            <a:endParaRPr lang="en-US" sz="1400" b="1" dirty="0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973618" y="5721999"/>
            <a:ext cx="706287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Результат: оказание услуги по предоставлению дошкольного образования</a:t>
            </a:r>
            <a:endParaRPr lang="en-US" sz="2000" b="1" dirty="0"/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75233" y="2385047"/>
            <a:ext cx="2619829" cy="381033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5" name="AutoShape 49"/>
          <p:cNvSpPr>
            <a:spLocks noChangeArrowheads="1"/>
          </p:cNvSpPr>
          <p:nvPr/>
        </p:nvSpPr>
        <p:spPr bwMode="auto">
          <a:xfrm>
            <a:off x="19050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7" name="AutoShape 51"/>
          <p:cNvSpPr>
            <a:spLocks noChangeArrowheads="1"/>
          </p:cNvSpPr>
          <p:nvPr/>
        </p:nvSpPr>
        <p:spPr bwMode="auto">
          <a:xfrm>
            <a:off x="58674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39" name="AutoShape 63"/>
          <p:cNvSpPr>
            <a:spLocks noChangeArrowheads="1"/>
          </p:cNvSpPr>
          <p:nvPr/>
        </p:nvSpPr>
        <p:spPr bwMode="auto">
          <a:xfrm>
            <a:off x="63500" y="1242047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CCFFFF"/>
              </a:solidFill>
            </a:endParaRPr>
          </a:p>
          <a:p>
            <a:pPr algn="ctr"/>
            <a:r>
              <a:rPr lang="ru-RU" b="1" dirty="0">
                <a:solidFill>
                  <a:srgbClr val="CCFFFF"/>
                </a:solidFill>
              </a:rPr>
              <a:t>Управление </a:t>
            </a:r>
          </a:p>
          <a:p>
            <a:pPr algn="ctr"/>
            <a:r>
              <a:rPr lang="ru-RU" b="1" dirty="0">
                <a:solidFill>
                  <a:srgbClr val="CCFFFF"/>
                </a:solidFill>
              </a:rPr>
              <a:t>образования</a:t>
            </a:r>
          </a:p>
        </p:txBody>
      </p:sp>
      <p:sp>
        <p:nvSpPr>
          <p:cNvPr id="50240" name="AutoShape 64"/>
          <p:cNvSpPr>
            <a:spLocks noChangeArrowheads="1"/>
          </p:cNvSpPr>
          <p:nvPr/>
        </p:nvSpPr>
        <p:spPr bwMode="auto">
          <a:xfrm>
            <a:off x="3180118" y="1169988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CFFFF"/>
                </a:solidFill>
              </a:rPr>
              <a:t>МДОО</a:t>
            </a:r>
          </a:p>
        </p:txBody>
      </p:sp>
      <p:sp>
        <p:nvSpPr>
          <p:cNvPr id="50242" name="AutoShape 66"/>
          <p:cNvSpPr>
            <a:spLocks noChangeArrowheads="1"/>
          </p:cNvSpPr>
          <p:nvPr/>
        </p:nvSpPr>
        <p:spPr bwMode="auto">
          <a:xfrm>
            <a:off x="37338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44" name="AutoShape 68"/>
          <p:cNvSpPr>
            <a:spLocks noChangeArrowheads="1"/>
          </p:cNvSpPr>
          <p:nvPr/>
        </p:nvSpPr>
        <p:spPr bwMode="auto">
          <a:xfrm>
            <a:off x="0" y="6227151"/>
            <a:ext cx="1828800" cy="533400"/>
          </a:xfrm>
          <a:prstGeom prst="wedgeRoundRectCallout">
            <a:avLst>
              <a:gd name="adj1" fmla="val 136458"/>
              <a:gd name="adj2" fmla="val -2032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>
                <a:solidFill>
                  <a:srgbClr val="6600CC"/>
                </a:solidFill>
              </a:rPr>
              <a:t>Соблюдение законодательства</a:t>
            </a:r>
          </a:p>
        </p:txBody>
      </p:sp>
      <p:sp>
        <p:nvSpPr>
          <p:cNvPr id="50245" name="AutoShape 69"/>
          <p:cNvSpPr>
            <a:spLocks noChangeArrowheads="1"/>
          </p:cNvSpPr>
          <p:nvPr/>
        </p:nvSpPr>
        <p:spPr bwMode="auto">
          <a:xfrm>
            <a:off x="7239000" y="4845032"/>
            <a:ext cx="1905001" cy="737649"/>
          </a:xfrm>
          <a:prstGeom prst="wedgeRoundRectCallout">
            <a:avLst>
              <a:gd name="adj1" fmla="val -219332"/>
              <a:gd name="adj2" fmla="val -253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>
                <a:solidFill>
                  <a:srgbClr val="6600CC"/>
                </a:solidFill>
              </a:rPr>
              <a:t>Контроль правоохранительных  органов</a:t>
            </a:r>
          </a:p>
        </p:txBody>
      </p:sp>
      <p:sp>
        <p:nvSpPr>
          <p:cNvPr id="70" name="AutoShape 64"/>
          <p:cNvSpPr>
            <a:spLocks noChangeArrowheads="1"/>
          </p:cNvSpPr>
          <p:nvPr/>
        </p:nvSpPr>
        <p:spPr bwMode="auto">
          <a:xfrm>
            <a:off x="6247964" y="1143000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CCFFFF"/>
                </a:solidFill>
              </a:rPr>
              <a:t>Родители</a:t>
            </a: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958775" y="2319776"/>
            <a:ext cx="2644912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Получение Распоряжений, списков детей;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>
                <a:hlinkClick r:id="" action="ppaction://noaction"/>
              </a:rPr>
              <a:t>Информирование родителей о предоставлении места;</a:t>
            </a:r>
            <a:endParaRPr lang="ru-RU" sz="1400" b="1" dirty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Выполнение действий в системе АИС «Образование»;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Работа с родителями, формирование личных дел.</a:t>
            </a:r>
            <a:endParaRPr lang="en-US" sz="1400" b="1" dirty="0"/>
          </a:p>
        </p:txBody>
      </p:sp>
      <p:sp>
        <p:nvSpPr>
          <p:cNvPr id="74" name="Rectangle 47"/>
          <p:cNvSpPr>
            <a:spLocks noChangeArrowheads="1"/>
          </p:cNvSpPr>
          <p:nvPr/>
        </p:nvSpPr>
        <p:spPr bwMode="auto">
          <a:xfrm>
            <a:off x="2927923" y="2209577"/>
            <a:ext cx="2619829" cy="274756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5956227" y="2232647"/>
            <a:ext cx="3109310" cy="261238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6012161" y="2294932"/>
            <a:ext cx="313184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Контроль обновления информации на ЕПГУ;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Принятие решения о зачислении ребенка на предоставленное место;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>
                <a:hlinkClick r:id="" action="ppaction://noaction"/>
              </a:rPr>
              <a:t>Подготовка и предоставление документов для зачисления ребенка в МДОО;</a:t>
            </a:r>
            <a:endParaRPr lang="ru-RU" sz="1400" b="1" dirty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/>
              <a:t>Заключение договора об образовании.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5789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2587" cy="3383657"/>
          </a:xfrm>
        </p:spPr>
        <p:txBody>
          <a:bodyPr/>
          <a:lstStyle/>
          <a:p>
            <a:pPr algn="ctr"/>
            <a:r>
              <a:rPr lang="ru-RU" sz="2400" dirty="0">
                <a:latin typeface="Liberation Serif" panose="02020603050405020304" pitchFamily="18" charset="0"/>
              </a:rPr>
              <a:t>Система дошкольного образования Ленинского района города Екатеринбурга представлена 42 МДОО, которые расположены в 47 зданиях: </a:t>
            </a:r>
            <a:br>
              <a:rPr lang="ru-RU" sz="2400" dirty="0">
                <a:latin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</a:rPr>
              <a:t>из них </a:t>
            </a:r>
            <a:br>
              <a:rPr lang="ru-RU" sz="2400" dirty="0">
                <a:latin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</a:rPr>
              <a:t>– 14 автономных, </a:t>
            </a:r>
            <a:br>
              <a:rPr lang="ru-RU" sz="2400" dirty="0">
                <a:latin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</a:rPr>
              <a:t>28 – бюджетных детских сада, которые посещают более 10 тысяч воспитанников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7" y="3212976"/>
            <a:ext cx="4401443" cy="33478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/>
              <a:t>   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15200" cy="577949"/>
          </a:xfrm>
        </p:spPr>
        <p:txBody>
          <a:bodyPr/>
          <a:lstStyle/>
          <a:p>
            <a:pPr algn="ctr"/>
            <a:r>
              <a:rPr lang="ru-RU" sz="3600" dirty="0"/>
              <a:t>МДОО Ленинского района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67544" y="1052736"/>
            <a:ext cx="8424936" cy="4248472"/>
          </a:xfrm>
        </p:spPr>
        <p:txBody>
          <a:bodyPr/>
          <a:lstStyle/>
          <a:p>
            <a:r>
              <a:rPr lang="ru-RU" sz="2000" dirty="0">
                <a:latin typeface="Liberation Serif" panose="02020603050405020304" pitchFamily="18" charset="0"/>
              </a:rPr>
              <a:t>для детей с особыми образовательными потребностями (нарушения речи, зрения, интеллектуального развития, опорно-двигательного аппарата) в трех  МДОО функционируют группы компенсирующей направленности. 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МДОО № 46 – нарушение зрения;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МДОО № 49 - нарушения речи,  интеллектуального развития,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МДОО № 342 нарушение речи, нарушение опорно-двигательного аппарата);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МДОО № 455 нарушение речи (группы для детей от 5 до6 лет, от 6 до 7 лет).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-для детей с туберкулезной интоксикацией и часто болеющих детей от 3 до 7 лет – группы оздоровительной направленности (МДОО 156)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220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8763"/>
            <a:ext cx="8075240" cy="944562"/>
          </a:xfrm>
        </p:spPr>
        <p:txBody>
          <a:bodyPr/>
          <a:lstStyle/>
          <a:p>
            <a:pPr algn="ctr"/>
            <a:r>
              <a:rPr lang="ru-RU" sz="3200" dirty="0"/>
              <a:t>МДОО Ленинского района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pPr algn="ctr"/>
            <a:r>
              <a:rPr lang="ru-RU" sz="2000" dirty="0">
                <a:latin typeface="Liberation Serif" panose="02020603050405020304" pitchFamily="18" charset="0"/>
              </a:rPr>
              <a:t>Сеть МДОО Ленинского района предоставляют широкий спектр образовательных услуг, обеспечивают современное качество дошкольного образования и его доступность для населения района, так же обеспечивают исполнение федеральных государственных образовательных стандартов.</a:t>
            </a:r>
          </a:p>
          <a:p>
            <a:pPr algn="ctr"/>
            <a:r>
              <a:rPr lang="ru-RU" sz="2000" dirty="0">
                <a:latin typeface="Liberation Serif" panose="02020603050405020304" pitchFamily="18" charset="0"/>
              </a:rPr>
              <a:t>Во всех дошкольных образовательных организациях района созданы благоприятные условия для пребывания воспитанников.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В каждой МДОО района формируются возрастные группы для детей от 2 до 3 лет на 2023/2024 учебный год. Дополнительно открывается 22 группы для детей от 1,5 до 2 лет в МДОО № 21, 26, 29, 31, 37, 40, 46, 53, 54, 71, 114, 156, 347, 451, 455, 496, 553, 561, 573). Для детей от 1 года до 1,5 лет В Ленинском районе запланировано открыть 135 мест в МДОО № 21, 26, 29, 31, 37, 40. 46, 53, 71,114, 156, 347, 451, 455, 496, 553, 561, 573).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01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367712" cy="1070215"/>
          </a:xfrm>
        </p:spPr>
        <p:txBody>
          <a:bodyPr/>
          <a:lstStyle/>
          <a:p>
            <a:pPr algn="ctr"/>
            <a:r>
              <a:rPr lang="ru-RU" sz="1800" dirty="0"/>
              <a:t>Порядок комплектования регламентирован нормативно – правовыми документами:</a:t>
            </a:r>
            <a:endParaRPr lang="en-US" sz="1800" dirty="0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042988" y="2708275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1063625" y="3581400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/>
              <a:t> </a:t>
            </a:r>
            <a:endParaRPr lang="en-US" b="1" dirty="0"/>
          </a:p>
        </p:txBody>
      </p:sp>
      <p:pic>
        <p:nvPicPr>
          <p:cNvPr id="47192" name="Picture 88" descr="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486400"/>
            <a:ext cx="16129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93" name="Picture 89" descr="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0"/>
            <a:ext cx="977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042988" y="1185714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Федеральным законом от 06.10.2003 № 131–ФЗ «Об общих принципах организации местного самоуправления в Российской Федерации»;</a:t>
            </a:r>
          </a:p>
          <a:p>
            <a:r>
              <a:rPr lang="ru-RU" sz="1400" dirty="0"/>
              <a:t>Федеральным законом от 29.12.2012 № 273–ФЗ «Об образовании в Российской Федерации»;</a:t>
            </a:r>
          </a:p>
          <a:p>
            <a:r>
              <a:rPr lang="ru-RU" sz="1400" dirty="0"/>
              <a:t>Постановлением Главного государственного санитарного врача Российской Федерации от 28.09.2020 № 28 «Об утверждении санитарных правил СП 2.4.3648–20 «</a:t>
            </a:r>
            <a:r>
              <a:rPr lang="ru-RU" sz="1400" dirty="0" err="1"/>
              <a:t>Санитарно</a:t>
            </a:r>
            <a:r>
              <a:rPr lang="ru-RU" sz="1400" dirty="0"/>
              <a:t>–эпидемиологические требования к организациям воспитания и обучения, отдыха и оздоровления детей и молодежи»;  </a:t>
            </a:r>
          </a:p>
          <a:p>
            <a:r>
              <a:rPr lang="ru-RU" sz="1400" dirty="0"/>
              <a:t>Приказом Министерства просвещения России от 15.05.2020 № 236 «Об утверждении Порядка приема на обучение по образовательным программам дошкольного образования»; </a:t>
            </a:r>
          </a:p>
          <a:p>
            <a:r>
              <a:rPr lang="ru-RU" sz="1400" dirty="0"/>
              <a:t>Постановлением Администрации города Екатеринбурга от 29.10.2021 N 2365 (ред. от 19.12.2022) «Об утверждении Административного регламента предоставления муниципальной услуги «Постановка на учет и направление детей в образовательные учреждения, реализующие образовательные программы дошкольного образования»;</a:t>
            </a:r>
          </a:p>
          <a:p>
            <a:r>
              <a:rPr lang="ru-RU" sz="1400" dirty="0"/>
              <a:t>Постановлением Администрации города Екатеринбурга от 18.03.2015 № 689 «О закреплении территорий муниципального образования «город Екатеринбург» за муниципальными дошкольными образовательными организациями»;</a:t>
            </a:r>
          </a:p>
          <a:p>
            <a:r>
              <a:rPr lang="ru-RU" sz="1400" dirty="0"/>
              <a:t>Распоряжением Департамента образования Администрации города Екатеринбурга от 02.11.2021 № 2121/46/36 «Об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Екатеринбург.</a:t>
            </a:r>
          </a:p>
        </p:txBody>
      </p:sp>
    </p:spTree>
    <p:extLst>
      <p:ext uri="{BB962C8B-B14F-4D97-AF65-F5344CB8AC3E}">
        <p14:creationId xmlns:p14="http://schemas.microsoft.com/office/powerpoint/2010/main" val="331936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184576"/>
          </a:xfrm>
        </p:spPr>
        <p:txBody>
          <a:bodyPr/>
          <a:lstStyle/>
          <a:p>
            <a:pPr algn="just"/>
            <a:r>
              <a:rPr lang="ru-RU" dirty="0">
                <a:latin typeface="Liberation Serif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группы формируются с учётом возрастной периодизации, по количеству полных лет на 1 сентября текущего года.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Установлено два периода комплектования муниципальных дошкольных образовательных организаций (далее – МДОО): основной (с 1 апреля до 30 июня текущего календарного года, списки детей для зачисления в МДОО формируются один раз в мае) и дополнительный (с 1 июля текущего календарного года до 31 марта следующего календарного года, списки детей для зачисления в МДОО на свободные места формируются ежемесячно с 28 числа текущего месяца по 5 число следующего месяца, кроме января, в январе по 15 число).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9393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315200" cy="1442045"/>
          </a:xfrm>
        </p:spPr>
        <p:txBody>
          <a:bodyPr/>
          <a:lstStyle/>
          <a:p>
            <a:pPr algn="ctr"/>
            <a:r>
              <a:rPr lang="ru-RU" sz="1800" dirty="0"/>
              <a:t>Учет детей для зачисления в организацию ведется по возрастным группам, формируемым с даты рождения детей за период с 01 сентября текущего года по 31 августа следующего календарного года:</a:t>
            </a:r>
            <a:br>
              <a:rPr lang="ru-RU" sz="1800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91979"/>
          </a:xfrm>
        </p:spPr>
        <p:txBody>
          <a:bodyPr/>
          <a:lstStyle/>
          <a:p>
            <a:r>
              <a:rPr lang="ru-RU" sz="2000" dirty="0">
                <a:latin typeface="Liberation Serif" panose="02020603050405020304" pitchFamily="18" charset="0"/>
              </a:rPr>
              <a:t>дети до 3-х лет — в группу раннего возраста;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дети 4-го года жизни — в младшую группу;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дети 5-го года жизни — в среднюю группу;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дети 6-го года жизни — в старшую группу;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дети 7-го года жизни — в подготовительную группу.</a:t>
            </a:r>
          </a:p>
          <a:p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5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136339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При автоматическом формировании списка детей учитывается количество полных лет на 1 сентября текущего года. В соответствии с установленным Порядком родители (законные представители) детей, родившихся в период с сентября по ноябрь, имеют право написать заявление о рассмотрении ребёнка с детьми, родившимися на год старше. </a:t>
            </a: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5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980728"/>
            <a:ext cx="71287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	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основании Порядка учёта родители (законные представители) могут отказаться от предоставленного места в МДОО, написав заявление «На смену МДОО» в районном управлении образования по месту жительства в часы приема граждан.</a:t>
            </a:r>
          </a:p>
          <a:p>
            <a:pPr algn="just"/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	Заявление «На смену МДОО» может быть удовлетворено в указанный 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родителями (законные представители) </a:t>
            </a:r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период рассмотрения заявления при наличии свободных мест в желаемых МДОО. 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жительства. </a:t>
            </a:r>
          </a:p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Liberation Serif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146736"/>
      </p:ext>
    </p:extLst>
  </p:cSld>
  <p:clrMapOvr>
    <a:masterClrMapping/>
  </p:clrMapOvr>
</p:sld>
</file>

<file path=ppt/theme/theme1.xml><?xml version="1.0" encoding="utf-8"?>
<a:theme xmlns:a="http://schemas.openxmlformats.org/drawingml/2006/main" name="594TGp_family_light_an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594TGp_family_light_ani</Template>
  <TotalTime>2955</TotalTime>
  <Words>1509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Liberation Serif</vt:lpstr>
      <vt:lpstr>Times New Roman</vt:lpstr>
      <vt:lpstr>594TGp_family_light_ani</vt:lpstr>
      <vt:lpstr>Презентация PowerPoint</vt:lpstr>
      <vt:lpstr>Система дошкольного образования Ленинского района города Екатеринбурга представлена 42 МДОО, которые расположены в 47 зданиях:  из них  – 14 автономных,  28 – бюджетных детских сада, которые посещают более 10 тысяч воспитанников</vt:lpstr>
      <vt:lpstr>МДОО Ленинского района</vt:lpstr>
      <vt:lpstr>МДОО Ленинского района</vt:lpstr>
      <vt:lpstr>Порядок комплектования регламентирован нормативно – правовыми документами:</vt:lpstr>
      <vt:lpstr>Презентация PowerPoint</vt:lpstr>
      <vt:lpstr>Учет детей для зачисления в организацию ведется по возрастным группам, формируемым с даты рождения детей за период с 01 сентября текущего года по 31 августа следующего календарного года: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Изменения процедуры  при комплектовании МДОО:</vt:lpstr>
      <vt:lpstr>Модель работы по зачислению детей в МДОО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Настя</dc:creator>
  <cp:lastModifiedBy>Olga Antonova</cp:lastModifiedBy>
  <cp:revision>143</cp:revision>
  <dcterms:created xsi:type="dcterms:W3CDTF">2010-03-19T17:53:36Z</dcterms:created>
  <dcterms:modified xsi:type="dcterms:W3CDTF">2023-04-07T11:08:26Z</dcterms:modified>
</cp:coreProperties>
</file>